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sldIdLst>
    <p:sldId id="256" r:id="rId6"/>
  </p:sldIdLst>
  <p:sldSz cx="7772400" cy="100584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6019">
          <p15:clr>
            <a:srgbClr val="A4A3A4"/>
          </p15:clr>
        </p15:guide>
        <p15:guide id="2" orient="horz" pos="3216">
          <p15:clr>
            <a:srgbClr val="A4A3A4"/>
          </p15:clr>
        </p15:guide>
        <p15:guide id="3" pos="1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2958" y="96"/>
      </p:cViewPr>
      <p:guideLst>
        <p:guide orient="horz" pos="6019"/>
        <p:guide orient="horz" pos="3216"/>
        <p:guide pos="1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613" y="3124200"/>
            <a:ext cx="6607175" cy="21558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225" y="5699125"/>
            <a:ext cx="5441950" cy="257175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372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938" y="403225"/>
            <a:ext cx="6994525" cy="16764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938" y="2346325"/>
            <a:ext cx="6994525" cy="66389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976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5625" y="403225"/>
            <a:ext cx="1747838" cy="85820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938" y="403225"/>
            <a:ext cx="5094287" cy="85820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585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938" y="403225"/>
            <a:ext cx="6994525" cy="16764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938" y="2346325"/>
            <a:ext cx="6994525" cy="66389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007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363" y="6462713"/>
            <a:ext cx="6605587" cy="1998662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4363" y="4262438"/>
            <a:ext cx="6605587" cy="2200275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6238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938" y="403225"/>
            <a:ext cx="6994525" cy="16764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938" y="2346325"/>
            <a:ext cx="3421062" cy="66389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2400" y="2346325"/>
            <a:ext cx="3421063" cy="66389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478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938" y="403225"/>
            <a:ext cx="6994525" cy="16764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938" y="2251075"/>
            <a:ext cx="3433762" cy="938213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938" y="3189288"/>
            <a:ext cx="3433762" cy="5795962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113" y="2251075"/>
            <a:ext cx="3435350" cy="938213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113" y="3189288"/>
            <a:ext cx="3435350" cy="5795962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943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938" y="403225"/>
            <a:ext cx="6994525" cy="16764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365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98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938" y="400050"/>
            <a:ext cx="2557462" cy="1704975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475" y="400050"/>
            <a:ext cx="4344988" cy="8585200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938" y="2105025"/>
            <a:ext cx="2557462" cy="68802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83232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7040563"/>
            <a:ext cx="4662488" cy="8318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0" y="898525"/>
            <a:ext cx="4662488" cy="6035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0" y="7872413"/>
            <a:ext cx="4662488" cy="117951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1117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Atrium newcrp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47800"/>
            <a:ext cx="1776413" cy="810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8" descr="SK_BLK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" y="660400"/>
            <a:ext cx="1282700" cy="38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0" y="1450975"/>
            <a:ext cx="1778000" cy="1016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2362200" y="962025"/>
            <a:ext cx="4800600" cy="833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ct val="110000"/>
              </a:lnSpc>
              <a:defRPr/>
            </a:pPr>
            <a:r>
              <a:rPr lang="en-US" sz="1800" b="1" dirty="0">
                <a:latin typeface="Verdana"/>
                <a:cs typeface="Verdana"/>
              </a:rPr>
              <a:t>Families needed for SickKids research study on the genetics of reading disabilities</a:t>
            </a:r>
            <a:endParaRPr lang="en-CA" sz="1800" dirty="0">
              <a:latin typeface="Verdana"/>
              <a:cs typeface="Verdana"/>
            </a:endParaRPr>
          </a:p>
          <a:p>
            <a:pPr>
              <a:lnSpc>
                <a:spcPct val="125000"/>
              </a:lnSpc>
              <a:defRPr/>
            </a:pPr>
            <a:endParaRPr lang="en-US" sz="1200" b="1" dirty="0">
              <a:latin typeface="Verdana" charset="0"/>
              <a:cs typeface="+mn-cs"/>
            </a:endParaRPr>
          </a:p>
          <a:p>
            <a:pPr>
              <a:lnSpc>
                <a:spcPct val="125000"/>
              </a:lnSpc>
              <a:spcBef>
                <a:spcPts val="1200"/>
              </a:spcBef>
              <a:defRPr/>
            </a:pPr>
            <a:r>
              <a:rPr lang="en-US" sz="1500" b="1" dirty="0">
                <a:latin typeface="Verdana"/>
                <a:cs typeface="Verdana"/>
              </a:rPr>
              <a:t>Who can apply?</a:t>
            </a:r>
          </a:p>
          <a:p>
            <a:pPr marL="228600">
              <a:lnSpc>
                <a:spcPct val="125000"/>
              </a:lnSpc>
              <a:spcBef>
                <a:spcPts val="1080"/>
              </a:spcBef>
              <a:defRPr/>
            </a:pPr>
            <a:r>
              <a:rPr lang="en-US" sz="1400" dirty="0">
                <a:latin typeface="Verdana"/>
                <a:cs typeface="Verdana"/>
              </a:rPr>
              <a:t>Children aged 6 to 16 who struggle with reading, and their parents</a:t>
            </a:r>
          </a:p>
          <a:p>
            <a:pPr>
              <a:lnSpc>
                <a:spcPct val="125000"/>
              </a:lnSpc>
              <a:spcBef>
                <a:spcPts val="0"/>
              </a:spcBef>
              <a:defRPr/>
            </a:pPr>
            <a:endParaRPr lang="en-US" sz="1100" b="1" dirty="0">
              <a:latin typeface="Verdana"/>
              <a:cs typeface="Verdana"/>
            </a:endParaRPr>
          </a:p>
          <a:p>
            <a:pPr>
              <a:lnSpc>
                <a:spcPct val="125000"/>
              </a:lnSpc>
              <a:spcBef>
                <a:spcPts val="0"/>
              </a:spcBef>
              <a:defRPr/>
            </a:pPr>
            <a:endParaRPr lang="en-US" sz="1100" b="1" dirty="0">
              <a:latin typeface="Verdana"/>
              <a:cs typeface="Verdana"/>
            </a:endParaRPr>
          </a:p>
          <a:p>
            <a:pPr>
              <a:spcBef>
                <a:spcPts val="0"/>
              </a:spcBef>
              <a:defRPr/>
            </a:pPr>
            <a:r>
              <a:rPr lang="en-US" sz="1500" b="1" dirty="0">
                <a:latin typeface="Verdana"/>
                <a:cs typeface="Verdana"/>
              </a:rPr>
              <a:t>What’s involved?</a:t>
            </a:r>
          </a:p>
          <a:p>
            <a:pPr marL="508000" indent="-279400">
              <a:lnSpc>
                <a:spcPct val="130000"/>
              </a:lnSpc>
              <a:spcBef>
                <a:spcPts val="108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1400" dirty="0">
                <a:latin typeface="Verdana"/>
                <a:cs typeface="Verdana"/>
              </a:rPr>
              <a:t>Eligibility screening</a:t>
            </a:r>
          </a:p>
          <a:p>
            <a:pPr marL="508000" indent="-27940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1400" dirty="0">
                <a:latin typeface="Verdana"/>
                <a:cs typeface="Verdana"/>
              </a:rPr>
              <a:t>Eligible families come to </a:t>
            </a:r>
            <a:r>
              <a:rPr lang="en-US" sz="1400" dirty="0" smtClean="0">
                <a:latin typeface="Verdana"/>
                <a:cs typeface="Verdana"/>
              </a:rPr>
              <a:t>SickKids hospital in Toronto </a:t>
            </a:r>
            <a:r>
              <a:rPr lang="en-US" sz="1400" dirty="0">
                <a:latin typeface="Verdana"/>
                <a:cs typeface="Verdana"/>
              </a:rPr>
              <a:t>for one full day of study participation, involving the following:</a:t>
            </a:r>
          </a:p>
          <a:p>
            <a:pPr marL="738188" lvl="1" indent="-225425">
              <a:lnSpc>
                <a:spcPct val="130000"/>
              </a:lnSpc>
              <a:spcBef>
                <a:spcPts val="0"/>
              </a:spcBef>
              <a:buFont typeface="Wingdings" charset="2"/>
              <a:buChar char="§"/>
              <a:defRPr/>
            </a:pPr>
            <a:r>
              <a:rPr lang="en-US" sz="1400" dirty="0">
                <a:latin typeface="Verdana"/>
                <a:cs typeface="Verdana"/>
              </a:rPr>
              <a:t>Psycho-educational assessment for the child</a:t>
            </a:r>
          </a:p>
          <a:p>
            <a:pPr marL="738188" lvl="1" indent="-225425">
              <a:lnSpc>
                <a:spcPct val="130000"/>
              </a:lnSpc>
              <a:spcBef>
                <a:spcPts val="0"/>
              </a:spcBef>
              <a:buFont typeface="Wingdings" charset="2"/>
              <a:buChar char="§"/>
              <a:defRPr/>
            </a:pPr>
            <a:r>
              <a:rPr lang="en-US" sz="1400" dirty="0">
                <a:latin typeface="Verdana"/>
                <a:cs typeface="Verdana"/>
              </a:rPr>
              <a:t>Parent interviews and questionnaires</a:t>
            </a:r>
          </a:p>
          <a:p>
            <a:pPr marL="738188" lvl="1" indent="-225425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Wingdings" charset="2"/>
              <a:buChar char="§"/>
              <a:defRPr/>
            </a:pPr>
            <a:r>
              <a:rPr lang="en-US" sz="1400" dirty="0">
                <a:latin typeface="Verdana"/>
                <a:cs typeface="Verdana"/>
              </a:rPr>
              <a:t>Blood sample from child and parents</a:t>
            </a:r>
          </a:p>
          <a:p>
            <a:pPr marL="508000" indent="-279400">
              <a:lnSpc>
                <a:spcPct val="13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sz="1400" dirty="0">
                <a:latin typeface="Verdana"/>
                <a:cs typeface="Verdana"/>
              </a:rPr>
              <a:t>Following participation, families will receive a detailed report describing the results of their child’s psycho-educational assessment, which may be helpful with educational planning</a:t>
            </a:r>
          </a:p>
          <a:p>
            <a:pPr>
              <a:defRPr/>
            </a:pPr>
            <a:endParaRPr lang="en-US" sz="1100" dirty="0">
              <a:latin typeface="Verdana"/>
              <a:cs typeface="Verdana"/>
            </a:endParaRPr>
          </a:p>
          <a:p>
            <a:pPr>
              <a:defRPr/>
            </a:pPr>
            <a:endParaRPr lang="en-US" sz="1100" dirty="0">
              <a:latin typeface="Verdana"/>
              <a:cs typeface="Verdana"/>
            </a:endParaRPr>
          </a:p>
          <a:p>
            <a:pPr>
              <a:spcBef>
                <a:spcPts val="120"/>
              </a:spcBef>
              <a:spcAft>
                <a:spcPts val="0"/>
              </a:spcAft>
              <a:defRPr/>
            </a:pPr>
            <a:r>
              <a:rPr lang="en-US" sz="1500" b="1" dirty="0">
                <a:latin typeface="Verdana"/>
                <a:cs typeface="Verdana"/>
              </a:rPr>
              <a:t>How do I apply?</a:t>
            </a:r>
          </a:p>
          <a:p>
            <a:pPr marL="228600">
              <a:lnSpc>
                <a:spcPct val="130000"/>
              </a:lnSpc>
              <a:spcBef>
                <a:spcPts val="1020"/>
              </a:spcBef>
              <a:spcAft>
                <a:spcPts val="0"/>
              </a:spcAft>
              <a:defRPr/>
            </a:pPr>
            <a:r>
              <a:rPr lang="en-US" sz="1400" dirty="0">
                <a:latin typeface="Verdana"/>
                <a:cs typeface="Verdana"/>
              </a:rPr>
              <a:t>Contact Kirsten Blokland, PhD:</a:t>
            </a:r>
          </a:p>
          <a:p>
            <a:pPr marL="228600">
              <a:lnSpc>
                <a:spcPct val="130000"/>
              </a:lnSpc>
              <a:spcBef>
                <a:spcPts val="120"/>
              </a:spcBef>
              <a:spcAft>
                <a:spcPts val="0"/>
              </a:spcAft>
              <a:defRPr/>
            </a:pPr>
            <a:r>
              <a:rPr lang="en-US" sz="1400" spc="100" dirty="0" smtClean="0">
                <a:latin typeface="Verdana"/>
                <a:cs typeface="Verdana"/>
              </a:rPr>
              <a:t>kirsten.blokland@sickkids.ca</a:t>
            </a:r>
            <a:r>
              <a:rPr lang="en-US" sz="1400" dirty="0" smtClean="0">
                <a:latin typeface="Verdana"/>
                <a:cs typeface="Verdana"/>
              </a:rPr>
              <a:t> </a:t>
            </a:r>
            <a:r>
              <a:rPr lang="en-US" sz="1400" dirty="0" smtClean="0">
                <a:latin typeface="Verdana"/>
                <a:cs typeface="Verdana"/>
              </a:rPr>
              <a:t> </a:t>
            </a:r>
            <a:r>
              <a:rPr lang="en-US" sz="1000" dirty="0" smtClean="0">
                <a:latin typeface="Verdana"/>
                <a:cs typeface="Verdana"/>
              </a:rPr>
              <a:t>(please note spelling)  </a:t>
            </a:r>
            <a:r>
              <a:rPr lang="en-US" sz="1400" dirty="0" smtClean="0">
                <a:latin typeface="Verdana"/>
                <a:cs typeface="Verdana"/>
              </a:rPr>
              <a:t>416-813-8207</a:t>
            </a:r>
            <a:endParaRPr lang="en-US" sz="1100" dirty="0" smtClean="0">
              <a:latin typeface="Verdana"/>
              <a:cs typeface="Verdana"/>
            </a:endParaRPr>
          </a:p>
          <a:p>
            <a:pPr>
              <a:defRPr/>
            </a:pPr>
            <a:endParaRPr lang="en-US" sz="1100" dirty="0">
              <a:latin typeface="Verdana"/>
              <a:cs typeface="Verdana"/>
            </a:endParaRPr>
          </a:p>
          <a:p>
            <a:pPr>
              <a:defRPr/>
            </a:pPr>
            <a:endParaRPr lang="en-US" sz="1100" dirty="0">
              <a:latin typeface="Verdana"/>
              <a:cs typeface="Verdana"/>
            </a:endParaRPr>
          </a:p>
          <a:p>
            <a:pPr>
              <a:defRPr/>
            </a:pPr>
            <a:r>
              <a:rPr lang="en-US" sz="1100" i="1" dirty="0" smtClean="0">
                <a:latin typeface="Verdana"/>
                <a:cs typeface="Verdana"/>
              </a:rPr>
              <a:t>This study is funded by the Canadian Institutes of Health Research</a:t>
            </a:r>
            <a:endParaRPr lang="en-US" sz="1200" b="1" i="1" dirty="0">
              <a:latin typeface="Verdana" charset="0"/>
              <a:cs typeface="+mn-cs"/>
            </a:endParaRPr>
          </a:p>
        </p:txBody>
      </p:sp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2362200" y="9380538"/>
            <a:ext cx="4805363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900" b="1" dirty="0" smtClean="0">
                <a:latin typeface="Verdana" charset="0"/>
                <a:cs typeface="+mn-cs"/>
              </a:rPr>
              <a:t>Study recruiting participants until January 2019, and possibly beyond</a:t>
            </a:r>
            <a:endParaRPr lang="en-US" sz="900" b="1" dirty="0">
              <a:latin typeface="Verdana" charset="0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SickKids Document" ma:contentTypeID="0x010100C132BF6312B840628DE123E40D10E16B009F2565213B787F438FBC13ACF17AFF3E" ma:contentTypeVersion="48" ma:contentTypeDescription="This content type has taxonomy fields needed for search and organizaton purposes" ma:contentTypeScope="" ma:versionID="d9d26f845cb0da5e14e2eb17dcee8e6b">
  <xsd:schema xmlns:xsd="http://www.w3.org/2001/XMLSchema" xmlns:xs="http://www.w3.org/2001/XMLSchema" xmlns:p="http://schemas.microsoft.com/office/2006/metadata/properties" xmlns:ns2="fb6a3e5b-a383-4a86-b8e1-53a311845039" xmlns:ns3="cff2dec2-d9c5-4e1f-b0fd-8e90c3e91fbe" targetNamespace="http://schemas.microsoft.com/office/2006/metadata/properties" ma:root="true" ma:fieldsID="00ed41cebcb5cd7772623c5f495294d2" ns2:_="" ns3:_="">
    <xsd:import namespace="fb6a3e5b-a383-4a86-b8e1-53a311845039"/>
    <xsd:import namespace="cff2dec2-d9c5-4e1f-b0fd-8e90c3e91fbe"/>
    <xsd:element name="properties">
      <xsd:complexType>
        <xsd:sequence>
          <xsd:element name="documentManagement">
            <xsd:complexType>
              <xsd:all>
                <xsd:element ref="ns2:PillarTaxHTField0" minOccurs="0"/>
                <xsd:element ref="ns2:DepartmentTaxHTField0" minOccurs="0"/>
                <xsd:element ref="ns2:DocumentTypeTaxHTField0" minOccurs="0"/>
                <xsd:element ref="ns3:TaxKeywordTaxHTField" minOccurs="0"/>
                <xsd:element ref="ns3:TaxCatchAll" minOccurs="0"/>
                <xsd:element ref="ns2:DocumentTypeTaxHTField0" minOccurs="0"/>
                <xsd:element ref="ns2:DepartmentTaxHTField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6a3e5b-a383-4a86-b8e1-53a311845039" elementFormDefault="qualified">
    <xsd:import namespace="http://schemas.microsoft.com/office/2006/documentManagement/types"/>
    <xsd:import namespace="http://schemas.microsoft.com/office/infopath/2007/PartnerControls"/>
    <xsd:element name="PillarTaxHTField0" ma:index="9" ma:taxonomy="true" ma:internalName="PillarTaxHTField0" ma:taxonomyFieldName="SCPillar" ma:displayName="Pillar" ma:fieldId="{1d177583-0c39-4162-bee8-9b6eebd78ef6}" ma:sspId="6ee6783b-c201-439f-b90d-c405df43766f" ma:termSetId="01057600-6d0c-45c2-a0f9-3d8b0692cac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epartmentTaxHTField0" ma:index="11" ma:taxonomy="true" ma:internalName="DepartmentTaxHTField0" ma:taxonomyFieldName="SCDepartment" ma:displayName="Department" ma:fieldId="{11f75b88-683a-47d1-b161-bb62a08a4a85}" ma:sspId="6ee6783b-c201-439f-b90d-c405df43766f" ma:termSetId="8ed8c9ea-7052-4c1d-a4d7-b9c10bffea6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ocumentTypeTaxHTField0" ma:index="13" ma:taxonomy="true" ma:internalName="DocumentTypeTaxHTField0" ma:taxonomyFieldName="DocumentType" ma:displayName="Document Type" ma:fieldId="{1f207ca0-e4ff-4139-ad83-4f2a466b07de}" ma:sspId="6ee6783b-c201-439f-b90d-c405df43766f" ma:termSetId="e67f84dc-55d6-4029-991b-663044efef1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ocumentTypeTaxHTField0" ma:index="17" ma:taxonomy="true" ma:internalName="DocumentTypeTaxHTField0" ma:taxonomyFieldName="DocumentType" ma:displayName="Document Type" ma:fieldId="{1f207ca0-e4ff-4139-ad83-4f2a466b07de}" ma:sspId="6ee6783b-c201-439f-b90d-c405df43766f" ma:termSetId="e67f84dc-55d6-4029-991b-663044efef1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epartmentTaxHTField0" ma:index="19" ma:taxonomy="true" ma:internalName="DepartmentTaxHTField0" ma:taxonomyFieldName="SCDepartment" ma:displayName="Department" ma:fieldId="{11f75b88-683a-47d1-b161-bb62a08a4a85}" ma:sspId="6ee6783b-c201-439f-b90d-c405df43766f" ma:termSetId="8ed8c9ea-7052-4c1d-a4d7-b9c10bffea6f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f2dec2-d9c5-4e1f-b0fd-8e90c3e91fbe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4" ma:taxonomy="true" ma:internalName="TaxKeywordTaxHTField" ma:taxonomyFieldName="TaxKeyword" ma:displayName="Enterprise Keywords" ma:readOnly="false" ma:fieldId="{23f27201-bee3-471e-b2e7-b64fd8b7ca38}" ma:taxonomyMulti="true" ma:sspId="6ee6783b-c201-439f-b90d-c405df43766f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6" nillable="true" ma:displayName="Taxonomy Catch All Column" ma:hidden="true" ma:list="{5fabb747-1e5f-4f46-8de6-5fe7ae5f11f5}" ma:internalName="TaxCatchAll" ma:showField="CatchAllData" ma:web="fb6a3e5b-a383-4a86-b8e1-53a3118450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LongProperties xmlns="http://schemas.microsoft.com/office/2006/metadata/longProperties">
  <LongProp xmlns="" name="TaxCatchAll"><![CDATA[1391;#template|7d36bbcc-e102-42f9-a4ff-f534383972f8;#1728;#sign|d1d8d3c7-2c21-47c0-9ccf-fb22c18ec27d;#369;#Creative Services Studio|93291967-9577-4a04-b1b0-0be013a68b3c;#45;#Office Document|c785f37c-b2a8-415c-9b52-b73624a14902;#1727;#poster|c0e39e6f-73d1-4294-8947-1ae58819186b;#1726;#creative services|be1ea613-2bfb-4e16-9185-5f174b997759;#5;#Staff Support Resources|d8919b47-c6be-4a56-96e4-2ff0d31d204e]]></LongProp>
</LongProperties>
</file>

<file path=customXml/item4.xml><?xml version="1.0" encoding="utf-8"?>
<?mso-contentType ?>
<SharedContentType xmlns="Microsoft.SharePoint.Taxonomy.ContentTypeSync" SourceId="6ee6783b-c201-439f-b90d-c405df43766f" ContentTypeId="0x010100C132BF6312B840628DE123E40D10E16B" PreviousValue="false"/>
</file>

<file path=customXml/itemProps1.xml><?xml version="1.0" encoding="utf-8"?>
<ds:datastoreItem xmlns:ds="http://schemas.openxmlformats.org/officeDocument/2006/customXml" ds:itemID="{1C55F9B9-4C35-4046-9BA9-6845F28A697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D1CB329-0CDB-4871-8753-38156D3CC1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6a3e5b-a383-4a86-b8e1-53a311845039"/>
    <ds:schemaRef ds:uri="cff2dec2-d9c5-4e1f-b0fd-8e90c3e91fb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D7AD17A-65EF-4CC7-96B2-316C310C743D}">
  <ds:schemaRefs>
    <ds:schemaRef ds:uri="http://schemas.microsoft.com/office/2006/metadata/longProperties"/>
    <ds:schemaRef ds:uri=""/>
  </ds:schemaRefs>
</ds:datastoreItem>
</file>

<file path=customXml/itemProps4.xml><?xml version="1.0" encoding="utf-8"?>
<ds:datastoreItem xmlns:ds="http://schemas.openxmlformats.org/officeDocument/2006/customXml" ds:itemID="{9CD512ED-9BDD-4029-8D52-CEC2F999F696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193</TotalTime>
  <Words>133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Verdana</vt:lpstr>
      <vt:lpstr>Wingdings</vt:lpstr>
      <vt:lpstr>Blank</vt:lpstr>
      <vt:lpstr>PowerPoint Presentation</vt:lpstr>
    </vt:vector>
  </TitlesOfParts>
  <Company>HSC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8.5x11 sign template</dc:title>
  <dc:creator>HSC</dc:creator>
  <cp:keywords>creative services; sign; poster; template</cp:keywords>
  <cp:lastModifiedBy>Kirsten Blokland</cp:lastModifiedBy>
  <cp:revision>50</cp:revision>
  <cp:lastPrinted>2005-12-21T19:58:41Z</cp:lastPrinted>
  <dcterms:created xsi:type="dcterms:W3CDTF">2005-12-21T15:32:38Z</dcterms:created>
  <dcterms:modified xsi:type="dcterms:W3CDTF">2017-08-10T19:58:02Z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CPillar">
    <vt:lpwstr>5;#Staff Support Resources|d8919b47-c6be-4a56-96e4-2ff0d31d204e</vt:lpwstr>
  </property>
  <property fmtid="{D5CDD505-2E9C-101B-9397-08002B2CF9AE}" pid="3" name="DocumentType">
    <vt:lpwstr>45;#Office Document|c785f37c-b2a8-415c-9b52-b73624a14902</vt:lpwstr>
  </property>
  <property fmtid="{D5CDD505-2E9C-101B-9397-08002B2CF9AE}" pid="4" name="TaxKeywordTaxHTField">
    <vt:lpwstr>sign|d1d8d3c7-2c21-47c0-9ccf-fb22c18ec27d;template|7d36bbcc-e102-42f9-a4ff-f534383972f8;poster|c0e39e6f-73d1-4294-8947-1ae58819186b;creative services|be1ea613-2bfb-4e16-9185-5f174b997759</vt:lpwstr>
  </property>
  <property fmtid="{D5CDD505-2E9C-101B-9397-08002B2CF9AE}" pid="5" name="PillarTaxHTField0">
    <vt:lpwstr>Staff Support Resources|d8919b47-c6be-4a56-96e4-2ff0d31d204e</vt:lpwstr>
  </property>
  <property fmtid="{D5CDD505-2E9C-101B-9397-08002B2CF9AE}" pid="6" name="SCDepartment">
    <vt:lpwstr>369;#Creative Services Studio|93291967-9577-4a04-b1b0-0be013a68b3c</vt:lpwstr>
  </property>
  <property fmtid="{D5CDD505-2E9C-101B-9397-08002B2CF9AE}" pid="7" name="TaxKeyword">
    <vt:lpwstr>1728;#sign|d1d8d3c7-2c21-47c0-9ccf-fb22c18ec27d;#1391;#template|7d36bbcc-e102-42f9-a4ff-f534383972f8;#1727;#poster|c0e39e6f-73d1-4294-8947-1ae58819186b;#1726;#creative services|be1ea613-2bfb-4e16-9185-5f174b997759</vt:lpwstr>
  </property>
  <property fmtid="{D5CDD505-2E9C-101B-9397-08002B2CF9AE}" pid="8" name="DepartmentTaxHTField0">
    <vt:lpwstr>Creative Services Studio|93291967-9577-4a04-b1b0-0be013a68b3c</vt:lpwstr>
  </property>
  <property fmtid="{D5CDD505-2E9C-101B-9397-08002B2CF9AE}" pid="9" name="DocumentTypeTaxHTField0">
    <vt:lpwstr>Office Document|c785f37c-b2a8-415c-9b52-b73624a14902</vt:lpwstr>
  </property>
  <property fmtid="{D5CDD505-2E9C-101B-9397-08002B2CF9AE}" pid="10" name="TaxCatchAll">
    <vt:lpwstr>1391;#template|7d36bbcc-e102-42f9-a4ff-f534383972f8;#1728;#sign|d1d8d3c7-2c21-47c0-9ccf-fb22c18ec27d;#369;#Creative Services Studio|93291967-9577-4a04-b1b0-0be013a68b3c;#45;#Office Document|c785f37c-b2a8-415c-9b52-b73624a14902;#1727;#poster|c0e39e6f-73d1-</vt:lpwstr>
  </property>
</Properties>
</file>